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7569200" cy="10668000"/>
  <p:notesSz cx="7569200" cy="10668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3330" y="-1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690" y="3307080"/>
            <a:ext cx="6433820" cy="2240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5380" y="5974080"/>
            <a:ext cx="5298440" cy="2667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12/7/2021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12/7/2021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460" y="2453640"/>
            <a:ext cx="3292602" cy="70408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8138" y="2453640"/>
            <a:ext cx="3292602" cy="70408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12/7/2021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12/7/2021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12/7/2021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351627" y="3527838"/>
            <a:ext cx="69850" cy="10795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460" y="426720"/>
            <a:ext cx="6812280" cy="17068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460" y="2453640"/>
            <a:ext cx="6812280" cy="70408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3528" y="9921240"/>
            <a:ext cx="2422144" cy="533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460" y="9921240"/>
            <a:ext cx="1740916" cy="533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12/7/2021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9824" y="9921240"/>
            <a:ext cx="1740916" cy="533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582098" y="940454"/>
          <a:ext cx="6111240" cy="9001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69010"/>
                <a:gridCol w="2696210"/>
                <a:gridCol w="969010"/>
                <a:gridCol w="1477010"/>
              </a:tblGrid>
              <a:tr h="318770">
                <a:tc gridSpan="4">
                  <a:txBody>
                    <a:bodyPr/>
                    <a:lstStyle/>
                    <a:p>
                      <a:pPr marL="1684655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sz="1200" b="1" dirty="0">
                          <a:latin typeface="굴림체"/>
                          <a:cs typeface="굴림체"/>
                        </a:rPr>
                        <a:t>차오름 시설운영위원회 제4차</a:t>
                      </a:r>
                      <a:r>
                        <a:rPr sz="1200" b="1" spc="10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200" b="1" dirty="0">
                          <a:latin typeface="굴림체"/>
                          <a:cs typeface="굴림체"/>
                        </a:rPr>
                        <a:t>정기회의</a:t>
                      </a:r>
                      <a:endParaRPr sz="1200">
                        <a:latin typeface="굴림체"/>
                        <a:cs typeface="굴림체"/>
                      </a:endParaRPr>
                    </a:p>
                  </a:txBody>
                  <a:tcPr marL="0" marR="0" marT="6032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20675">
                <a:tc>
                  <a:txBody>
                    <a:bodyPr/>
                    <a:lstStyle/>
                    <a:p>
                      <a:pPr marL="6985" algn="ctr">
                        <a:lnSpc>
                          <a:spcPct val="100000"/>
                        </a:lnSpc>
                        <a:spcBef>
                          <a:spcPts val="550"/>
                        </a:spcBef>
                        <a:tabLst>
                          <a:tab pos="426720" algn="l"/>
                        </a:tabLst>
                      </a:pPr>
                      <a:r>
                        <a:rPr sz="1100" spc="0" dirty="0">
                          <a:latin typeface="굴림체"/>
                          <a:cs typeface="굴림체"/>
                        </a:rPr>
                        <a:t>일	시</a:t>
                      </a:r>
                      <a:endParaRPr sz="1100">
                        <a:latin typeface="굴림체"/>
                        <a:cs typeface="굴림체"/>
                      </a:endParaRPr>
                    </a:p>
                  </a:txBody>
                  <a:tcPr marL="0" marR="0" marT="698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35915"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r>
                        <a:rPr sz="1100" dirty="0">
                          <a:latin typeface="굴림체"/>
                          <a:cs typeface="굴림체"/>
                        </a:rPr>
                        <a:t>2021. 12. 07(화) 11:00 ~</a:t>
                      </a:r>
                      <a:r>
                        <a:rPr sz="1100" spc="-40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11:40</a:t>
                      </a:r>
                      <a:endParaRPr sz="1100">
                        <a:latin typeface="굴림체"/>
                        <a:cs typeface="굴림체"/>
                      </a:endParaRPr>
                    </a:p>
                  </a:txBody>
                  <a:tcPr marL="0" marR="0" marT="698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07645">
                        <a:lnSpc>
                          <a:spcPct val="100000"/>
                        </a:lnSpc>
                        <a:spcBef>
                          <a:spcPts val="550"/>
                        </a:spcBef>
                        <a:tabLst>
                          <a:tab pos="627380" algn="l"/>
                        </a:tabLst>
                      </a:pPr>
                      <a:r>
                        <a:rPr sz="1100" spc="0" dirty="0">
                          <a:latin typeface="굴림체"/>
                          <a:cs typeface="굴림체"/>
                        </a:rPr>
                        <a:t>장	소</a:t>
                      </a:r>
                      <a:endParaRPr sz="1100">
                        <a:latin typeface="굴림체"/>
                        <a:cs typeface="굴림체"/>
                      </a:endParaRPr>
                    </a:p>
                  </a:txBody>
                  <a:tcPr marL="0" marR="0" marT="698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16535"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r>
                        <a:rPr sz="1100" dirty="0">
                          <a:latin typeface="굴림체"/>
                          <a:cs typeface="굴림체"/>
                        </a:rPr>
                        <a:t>차오름</a:t>
                      </a:r>
                      <a:r>
                        <a:rPr sz="1100" spc="-25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다목적실</a:t>
                      </a:r>
                      <a:endParaRPr sz="1100">
                        <a:latin typeface="굴림체"/>
                        <a:cs typeface="굴림체"/>
                      </a:endParaRPr>
                    </a:p>
                  </a:txBody>
                  <a:tcPr marL="0" marR="0" marT="6985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18770">
                <a:tc>
                  <a:txBody>
                    <a:bodyPr/>
                    <a:lstStyle/>
                    <a:p>
                      <a:pPr marL="6985" algn="ctr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100" spc="0" dirty="0">
                          <a:latin typeface="굴림체"/>
                          <a:cs typeface="굴림체"/>
                        </a:rPr>
                        <a:t>참 석</a:t>
                      </a:r>
                      <a:r>
                        <a:rPr sz="1100" spc="-60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자</a:t>
                      </a:r>
                      <a:endParaRPr sz="1100">
                        <a:latin typeface="굴림체"/>
                        <a:cs typeface="굴림체"/>
                      </a:endParaRPr>
                    </a:p>
                  </a:txBody>
                  <a:tcPr marL="0" marR="0" marT="6858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790575">
                        <a:lnSpc>
                          <a:spcPct val="100000"/>
                        </a:lnSpc>
                        <a:spcBef>
                          <a:spcPts val="540"/>
                        </a:spcBef>
                      </a:pPr>
                      <a:r>
                        <a:rPr sz="1100" dirty="0">
                          <a:latin typeface="굴림체"/>
                          <a:cs typeface="굴림체"/>
                        </a:rPr>
                        <a:t>윤철웅, 이동성, 장선미, 나병호, 박항규,</a:t>
                      </a:r>
                      <a:r>
                        <a:rPr sz="1100" spc="-45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박지영(6명)</a:t>
                      </a:r>
                      <a:endParaRPr sz="1100">
                        <a:latin typeface="굴림체"/>
                        <a:cs typeface="굴림체"/>
                      </a:endParaRPr>
                    </a:p>
                  </a:txBody>
                  <a:tcPr marL="0" marR="0" marT="6858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80435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698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100" dirty="0">
                          <a:latin typeface="굴림체"/>
                          <a:cs typeface="굴림체"/>
                        </a:rPr>
                        <a:t>회의내용</a:t>
                      </a:r>
                      <a:endParaRPr sz="1100">
                        <a:latin typeface="굴림체"/>
                        <a:cs typeface="굴림체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283845" indent="-210185">
                        <a:lnSpc>
                          <a:spcPct val="100000"/>
                        </a:lnSpc>
                        <a:spcBef>
                          <a:spcPts val="215"/>
                        </a:spcBef>
                        <a:buChar char="○"/>
                        <a:tabLst>
                          <a:tab pos="284480" algn="l"/>
                        </a:tabLst>
                      </a:pPr>
                      <a:r>
                        <a:rPr sz="1100" b="1" dirty="0">
                          <a:latin typeface="굴림체"/>
                          <a:cs typeface="굴림체"/>
                        </a:rPr>
                        <a:t>성원보고 및</a:t>
                      </a:r>
                      <a:r>
                        <a:rPr sz="1100" b="1" spc="-5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b="1" dirty="0">
                          <a:latin typeface="굴림체"/>
                          <a:cs typeface="굴림체"/>
                        </a:rPr>
                        <a:t>개회</a:t>
                      </a:r>
                      <a:endParaRPr sz="1100">
                        <a:latin typeface="굴림체"/>
                        <a:cs typeface="굴림체"/>
                      </a:endParaRPr>
                    </a:p>
                    <a:p>
                      <a:pPr marL="282575" indent="-139065">
                        <a:lnSpc>
                          <a:spcPct val="100000"/>
                        </a:lnSpc>
                        <a:spcBef>
                          <a:spcPts val="440"/>
                        </a:spcBef>
                        <a:buChar char="-"/>
                        <a:tabLst>
                          <a:tab pos="283210" algn="l"/>
                        </a:tabLst>
                      </a:pPr>
                      <a:r>
                        <a:rPr sz="1100" spc="0" dirty="0">
                          <a:latin typeface="굴림체"/>
                          <a:cs typeface="굴림체"/>
                        </a:rPr>
                        <a:t>박지영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위원: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운영위원 9명중 6명이 참석하였으므로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성원</a:t>
                      </a:r>
                      <a:r>
                        <a:rPr sz="1100" spc="-55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보고.</a:t>
                      </a:r>
                      <a:endParaRPr sz="1100">
                        <a:latin typeface="굴림체"/>
                        <a:cs typeface="굴림체"/>
                      </a:endParaRPr>
                    </a:p>
                    <a:p>
                      <a:pPr marL="282575" indent="-139065">
                        <a:lnSpc>
                          <a:spcPct val="100000"/>
                        </a:lnSpc>
                        <a:spcBef>
                          <a:spcPts val="440"/>
                        </a:spcBef>
                        <a:buChar char="-"/>
                        <a:tabLst>
                          <a:tab pos="283210" algn="l"/>
                        </a:tabLst>
                      </a:pPr>
                      <a:r>
                        <a:rPr sz="1100" spc="0" dirty="0">
                          <a:latin typeface="굴림체"/>
                          <a:cs typeface="굴림체"/>
                        </a:rPr>
                        <a:t>윤철웅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위원: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인사말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및 개회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선언.(김학영 위원장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회의</a:t>
                      </a:r>
                      <a:r>
                        <a:rPr sz="1100" spc="-70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위임)</a:t>
                      </a:r>
                      <a:endParaRPr sz="1100">
                        <a:latin typeface="굴림체"/>
                        <a:cs typeface="굴림체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82575" indent="-208915">
                        <a:lnSpc>
                          <a:spcPct val="100000"/>
                        </a:lnSpc>
                        <a:spcBef>
                          <a:spcPts val="925"/>
                        </a:spcBef>
                        <a:buChar char="○"/>
                        <a:tabLst>
                          <a:tab pos="283210" algn="l"/>
                        </a:tabLst>
                      </a:pPr>
                      <a:r>
                        <a:rPr sz="1100" b="1" spc="0" dirty="0">
                          <a:latin typeface="굴림체"/>
                          <a:cs typeface="굴림체"/>
                        </a:rPr>
                        <a:t>4분기 </a:t>
                      </a:r>
                      <a:r>
                        <a:rPr sz="1100" b="1" dirty="0">
                          <a:latin typeface="굴림체"/>
                          <a:cs typeface="굴림체"/>
                        </a:rPr>
                        <a:t>사업실적 및 후원금품</a:t>
                      </a:r>
                      <a:r>
                        <a:rPr sz="1100" b="1" spc="-5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b="1" dirty="0">
                          <a:latin typeface="굴림체"/>
                          <a:cs typeface="굴림체"/>
                        </a:rPr>
                        <a:t>보고</a:t>
                      </a:r>
                      <a:endParaRPr sz="1100">
                        <a:latin typeface="굴림체"/>
                        <a:cs typeface="굴림체"/>
                      </a:endParaRPr>
                    </a:p>
                    <a:p>
                      <a:pPr marL="282575" indent="-139065" algn="just">
                        <a:lnSpc>
                          <a:spcPct val="132900"/>
                        </a:lnSpc>
                        <a:spcBef>
                          <a:spcPts val="5"/>
                        </a:spcBef>
                      </a:pPr>
                      <a:r>
                        <a:rPr sz="1100" dirty="0">
                          <a:latin typeface="굴림체"/>
                          <a:cs typeface="굴림체"/>
                        </a:rPr>
                        <a:t>-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박지영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위원: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친환경살균수 광주광역시장애인생산품판매시설, 제주특별자  치도장애인생산품판매시설 발주로 2021년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매출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목표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5억원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이상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증가에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따  른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2022년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명절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휴가비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기본급 대비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30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지급</a:t>
                      </a:r>
                      <a:r>
                        <a:rPr sz="1100" spc="-65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예정.</a:t>
                      </a:r>
                      <a:endParaRPr sz="1100">
                        <a:latin typeface="굴림체"/>
                        <a:cs typeface="굴림체"/>
                      </a:endParaRPr>
                    </a:p>
                    <a:p>
                      <a:pPr marL="282575">
                        <a:lnSpc>
                          <a:spcPct val="132400"/>
                        </a:lnSpc>
                        <a:spcBef>
                          <a:spcPts val="10"/>
                        </a:spcBef>
                      </a:pPr>
                      <a:r>
                        <a:rPr sz="1100" dirty="0">
                          <a:latin typeface="굴림체"/>
                          <a:cs typeface="굴림체"/>
                        </a:rPr>
                        <a:t>위스트(과자), 일등라이스(쌀), 정우푸드(인삼세트) 후원으로 근로장애인 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지급 및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주식으로</a:t>
                      </a:r>
                      <a:r>
                        <a:rPr sz="1100" spc="-35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사용.</a:t>
                      </a:r>
                      <a:endParaRPr sz="1100">
                        <a:latin typeface="굴림체"/>
                        <a:cs typeface="굴림체"/>
                      </a:endParaRPr>
                    </a:p>
                    <a:p>
                      <a:pPr marL="282575">
                        <a:lnSpc>
                          <a:spcPct val="133300"/>
                        </a:lnSpc>
                      </a:pPr>
                      <a:r>
                        <a:rPr sz="1100" dirty="0">
                          <a:latin typeface="굴림체"/>
                          <a:cs typeface="굴림체"/>
                        </a:rPr>
                        <a:t>11월 25일 근로장애인 노○○님 출근하던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중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실족사로 인하여 고용노동부 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및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남양주시</a:t>
                      </a:r>
                      <a:r>
                        <a:rPr sz="1100" spc="-20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보고.</a:t>
                      </a:r>
                      <a:endParaRPr sz="1100">
                        <a:latin typeface="굴림체"/>
                        <a:cs typeface="굴림체"/>
                      </a:endParaRPr>
                    </a:p>
                    <a:p>
                      <a:pPr marL="282575">
                        <a:lnSpc>
                          <a:spcPts val="1760"/>
                        </a:lnSpc>
                        <a:spcBef>
                          <a:spcPts val="120"/>
                        </a:spcBef>
                      </a:pPr>
                      <a:r>
                        <a:rPr sz="1100" spc="0" dirty="0">
                          <a:latin typeface="굴림체"/>
                          <a:cs typeface="굴림체"/>
                        </a:rPr>
                        <a:t>사건 당일 및 발인 때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직원,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근로장애인 참석하여 유가족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위로.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11월 19일  남양주시 지도점검 진행하였으며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미흡한 부분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단계적</a:t>
                      </a:r>
                      <a:r>
                        <a:rPr sz="1100" spc="-70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보완.</a:t>
                      </a:r>
                      <a:endParaRPr sz="1100">
                        <a:latin typeface="굴림체"/>
                        <a:cs typeface="굴림체"/>
                      </a:endParaRPr>
                    </a:p>
                    <a:p>
                      <a:pPr marL="282575" marR="235585">
                        <a:lnSpc>
                          <a:spcPts val="1750"/>
                        </a:lnSpc>
                        <a:spcBef>
                          <a:spcPts val="10"/>
                        </a:spcBef>
                      </a:pPr>
                      <a:r>
                        <a:rPr sz="1100" dirty="0">
                          <a:latin typeface="굴림체"/>
                          <a:cs typeface="굴림체"/>
                        </a:rPr>
                        <a:t>코로나-19 확산으로 인하여 내.외부 프로그램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중단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및</a:t>
                      </a:r>
                      <a:r>
                        <a:rPr sz="1100" spc="-85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사회적거리두기, 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소독,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예방교육 지속적으로 진행. 12월 29일 윤철웅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원장 정년</a:t>
                      </a:r>
                      <a:r>
                        <a:rPr sz="1100" spc="-50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퇴임식</a:t>
                      </a:r>
                      <a:endParaRPr sz="1100">
                        <a:latin typeface="굴림체"/>
                        <a:cs typeface="굴림체"/>
                      </a:endParaRPr>
                    </a:p>
                    <a:p>
                      <a:pPr marL="282575">
                        <a:lnSpc>
                          <a:spcPct val="100000"/>
                        </a:lnSpc>
                        <a:spcBef>
                          <a:spcPts val="309"/>
                        </a:spcBef>
                      </a:pPr>
                      <a:r>
                        <a:rPr sz="1100" dirty="0">
                          <a:latin typeface="굴림체"/>
                          <a:cs typeface="굴림체"/>
                        </a:rPr>
                        <a:t>비대면(줌)</a:t>
                      </a:r>
                      <a:r>
                        <a:rPr sz="1100" spc="-15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진행.</a:t>
                      </a:r>
                      <a:endParaRPr sz="1100">
                        <a:latin typeface="굴림체"/>
                        <a:cs typeface="굴림체"/>
                      </a:endParaRPr>
                    </a:p>
                    <a:p>
                      <a:pPr marL="282575" indent="-139065">
                        <a:lnSpc>
                          <a:spcPct val="132400"/>
                        </a:lnSpc>
                        <a:spcBef>
                          <a:spcPts val="10"/>
                        </a:spcBef>
                        <a:buChar char="-"/>
                        <a:tabLst>
                          <a:tab pos="287655" algn="l"/>
                        </a:tabLst>
                      </a:pPr>
                      <a:r>
                        <a:rPr sz="1100" spc="0" dirty="0">
                          <a:latin typeface="굴림체"/>
                          <a:cs typeface="굴림체"/>
                        </a:rPr>
                        <a:t>나병호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위원: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코로나-19 가운데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신제품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친환경살균수가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매출이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향상되었는 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데 원장님 이하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직원분들 수고하셨습니다.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추후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계획은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어떻게</a:t>
                      </a:r>
                      <a:r>
                        <a:rPr sz="1100" spc="-125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되는지요.</a:t>
                      </a:r>
                      <a:endParaRPr sz="1100">
                        <a:latin typeface="굴림체"/>
                        <a:cs typeface="굴림체"/>
                      </a:endParaRPr>
                    </a:p>
                    <a:p>
                      <a:pPr marL="282575" indent="-139065">
                        <a:lnSpc>
                          <a:spcPct val="133300"/>
                        </a:lnSpc>
                        <a:buChar char="-"/>
                        <a:tabLst>
                          <a:tab pos="295275" algn="l"/>
                        </a:tabLst>
                      </a:pPr>
                      <a:r>
                        <a:rPr sz="1100" dirty="0">
                          <a:latin typeface="굴림체"/>
                          <a:cs typeface="굴림체"/>
                        </a:rPr>
                        <a:t>윤철웅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위원: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친환경살균수 수익금으로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다음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미래먹거리를 2년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안에 개발 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되도록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준비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및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인계하도록</a:t>
                      </a:r>
                      <a:r>
                        <a:rPr sz="1100" spc="-30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하겠습니다.</a:t>
                      </a:r>
                      <a:endParaRPr sz="1100">
                        <a:latin typeface="굴림체"/>
                        <a:cs typeface="굴림체"/>
                      </a:endParaRPr>
                    </a:p>
                    <a:p>
                      <a:pPr marL="282575" indent="-139065">
                        <a:lnSpc>
                          <a:spcPts val="1760"/>
                        </a:lnSpc>
                        <a:spcBef>
                          <a:spcPts val="120"/>
                        </a:spcBef>
                        <a:buChar char="-"/>
                        <a:tabLst>
                          <a:tab pos="309245" algn="l"/>
                        </a:tabLst>
                      </a:pPr>
                      <a:r>
                        <a:rPr sz="1100" dirty="0">
                          <a:latin typeface="굴림체"/>
                          <a:cs typeface="굴림체"/>
                        </a:rPr>
                        <a:t>장선미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위원: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매출이 향상되어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근로장애인들에게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명절휴가비가 인상되는  부분에 보호자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대표로</a:t>
                      </a:r>
                      <a:r>
                        <a:rPr sz="1100" spc="-30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감사드립니다.</a:t>
                      </a:r>
                      <a:endParaRPr sz="1100">
                        <a:latin typeface="굴림체"/>
                        <a:cs typeface="굴림체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82575" indent="-208915">
                        <a:lnSpc>
                          <a:spcPct val="100000"/>
                        </a:lnSpc>
                        <a:spcBef>
                          <a:spcPts val="790"/>
                        </a:spcBef>
                        <a:buChar char="○"/>
                        <a:tabLst>
                          <a:tab pos="283210" algn="l"/>
                        </a:tabLst>
                      </a:pPr>
                      <a:r>
                        <a:rPr sz="1100" dirty="0">
                          <a:latin typeface="굴림체"/>
                          <a:cs typeface="굴림체"/>
                        </a:rPr>
                        <a:t>제3차 세입세출 추가경정예산</a:t>
                      </a:r>
                      <a:r>
                        <a:rPr sz="1100" spc="-30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보고</a:t>
                      </a:r>
                      <a:endParaRPr sz="1100">
                        <a:latin typeface="굴림체"/>
                        <a:cs typeface="굴림체"/>
                      </a:endParaRPr>
                    </a:p>
                    <a:p>
                      <a:pPr marL="282575" marR="154940" indent="-139065">
                        <a:lnSpc>
                          <a:spcPct val="133000"/>
                        </a:lnSpc>
                        <a:spcBef>
                          <a:spcPts val="5"/>
                        </a:spcBef>
                      </a:pPr>
                      <a:r>
                        <a:rPr sz="1100" dirty="0">
                          <a:latin typeface="굴림체"/>
                          <a:cs typeface="굴림체"/>
                        </a:rPr>
                        <a:t>-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박지영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위원: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세입 총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2,056,388,000원 사업수익 1,220,000,000원  (528,085,042원▲) 보조금 1,083,808,000원(3,630,000원▼)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후원금 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13,000,000원(7,000,000원▼)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법인전입금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70,000,000원(26,000,000원▼)  전년도이월금 58,205,042원 잡수입</a:t>
                      </a:r>
                      <a:r>
                        <a:rPr sz="1100" spc="-15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61,374,958원(47,905,042원▼)</a:t>
                      </a:r>
                      <a:endParaRPr sz="1100">
                        <a:latin typeface="굴림체"/>
                        <a:cs typeface="굴림체"/>
                      </a:endParaRPr>
                    </a:p>
                    <a:p>
                      <a:pPr marL="282575">
                        <a:lnSpc>
                          <a:spcPct val="132400"/>
                        </a:lnSpc>
                        <a:spcBef>
                          <a:spcPts val="15"/>
                        </a:spcBef>
                      </a:pPr>
                      <a:r>
                        <a:rPr sz="1100" spc="0" dirty="0">
                          <a:latin typeface="굴림체"/>
                          <a:cs typeface="굴림체"/>
                        </a:rPr>
                        <a:t>세출 총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2,056,388,000원 사무비 1,879,970,000원(97,400,000원▲)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재산조  성비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59,000,000원(35,000,000원▼) 사업비</a:t>
                      </a:r>
                      <a:r>
                        <a:rPr sz="1100" spc="200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565,638,000원(376,780,000원</a:t>
                      </a:r>
                      <a:endParaRPr sz="1100">
                        <a:latin typeface="굴림체"/>
                        <a:cs typeface="굴림체"/>
                      </a:endParaRPr>
                    </a:p>
                    <a:p>
                      <a:pPr marL="282575">
                        <a:lnSpc>
                          <a:spcPct val="133300"/>
                        </a:lnSpc>
                      </a:pPr>
                      <a:r>
                        <a:rPr sz="1100" dirty="0">
                          <a:latin typeface="굴림체"/>
                          <a:cs typeface="굴림체"/>
                        </a:rPr>
                        <a:t>▲)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예비비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1,780,000원(1,370,000원▲) 입니다. 사업수익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증가로 인건비  및</a:t>
                      </a:r>
                      <a:r>
                        <a:rPr sz="1100" spc="-10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spc="-95" dirty="0">
                          <a:latin typeface="굴림체"/>
                          <a:cs typeface="굴림체"/>
                        </a:rPr>
                        <a:t>사업비</a:t>
                      </a:r>
                      <a:r>
                        <a:rPr sz="1100" spc="-229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spc="-100" dirty="0">
                          <a:latin typeface="굴림체"/>
                          <a:cs typeface="굴림체"/>
                        </a:rPr>
                        <a:t>증가.</a:t>
                      </a:r>
                      <a:r>
                        <a:rPr sz="1100" spc="-145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spc="-95" dirty="0">
                          <a:latin typeface="굴림체"/>
                          <a:cs typeface="굴림체"/>
                        </a:rPr>
                        <a:t>코로나-19로</a:t>
                      </a:r>
                      <a:r>
                        <a:rPr sz="1100" spc="-229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spc="-70" dirty="0">
                          <a:latin typeface="굴림체"/>
                          <a:cs typeface="굴림체"/>
                        </a:rPr>
                        <a:t>인한</a:t>
                      </a:r>
                      <a:r>
                        <a:rPr sz="1100" spc="-229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spc="-120" dirty="0">
                          <a:latin typeface="굴림체"/>
                          <a:cs typeface="굴림체"/>
                        </a:rPr>
                        <a:t>법인전입금,</a:t>
                      </a:r>
                      <a:r>
                        <a:rPr sz="1100" spc="-155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spc="-95" dirty="0">
                          <a:latin typeface="굴림체"/>
                          <a:cs typeface="굴림체"/>
                        </a:rPr>
                        <a:t>잡수입</a:t>
                      </a:r>
                      <a:r>
                        <a:rPr sz="1100" spc="-229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spc="-70" dirty="0">
                          <a:latin typeface="굴림체"/>
                          <a:cs typeface="굴림체"/>
                        </a:rPr>
                        <a:t>등이</a:t>
                      </a:r>
                      <a:r>
                        <a:rPr sz="1100" spc="-229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spc="-130" dirty="0">
                          <a:latin typeface="굴림체"/>
                          <a:cs typeface="굴림체"/>
                        </a:rPr>
                        <a:t>감소하였습니다.</a:t>
                      </a:r>
                      <a:endParaRPr sz="1100">
                        <a:latin typeface="굴림체"/>
                        <a:cs typeface="굴림체"/>
                      </a:endParaRPr>
                    </a:p>
                    <a:p>
                      <a:pPr marL="282575">
                        <a:lnSpc>
                          <a:spcPct val="100000"/>
                        </a:lnSpc>
                        <a:spcBef>
                          <a:spcPts val="430"/>
                        </a:spcBef>
                      </a:pPr>
                      <a:r>
                        <a:rPr sz="1100" spc="0" dirty="0">
                          <a:latin typeface="굴림체"/>
                          <a:cs typeface="굴림체"/>
                        </a:rPr>
                        <a:t>예산 관련 질문</a:t>
                      </a:r>
                      <a:r>
                        <a:rPr sz="1100" spc="-50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있습니까?</a:t>
                      </a:r>
                      <a:endParaRPr sz="1100">
                        <a:latin typeface="굴림체"/>
                        <a:cs typeface="굴림체"/>
                      </a:endParaRPr>
                    </a:p>
                    <a:p>
                      <a:pPr marL="143510">
                        <a:lnSpc>
                          <a:spcPct val="100000"/>
                        </a:lnSpc>
                        <a:spcBef>
                          <a:spcPts val="439"/>
                        </a:spcBef>
                      </a:pPr>
                      <a:r>
                        <a:rPr sz="1100" dirty="0">
                          <a:latin typeface="굴림체"/>
                          <a:cs typeface="굴림체"/>
                        </a:rPr>
                        <a:t>- 이동성, 나병호, 장선미, 윤철웅, 박항규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위원:</a:t>
                      </a:r>
                      <a:r>
                        <a:rPr sz="1100" spc="-40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없습니다.</a:t>
                      </a:r>
                      <a:endParaRPr sz="1100">
                        <a:latin typeface="굴림체"/>
                        <a:cs typeface="굴림체"/>
                      </a:endParaRPr>
                    </a:p>
                  </a:txBody>
                  <a:tcPr marL="0" marR="0" marT="27305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262981" y="9390432"/>
            <a:ext cx="445134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spc="-15" dirty="0">
                <a:latin typeface="굴림체"/>
                <a:cs typeface="굴림체"/>
              </a:rPr>
              <a:t>차</a:t>
            </a:r>
            <a:r>
              <a:rPr sz="1100" b="1" dirty="0">
                <a:latin typeface="굴림체"/>
                <a:cs typeface="굴림체"/>
              </a:rPr>
              <a:t>오름</a:t>
            </a:r>
            <a:endParaRPr sz="1100">
              <a:latin typeface="굴림체"/>
              <a:cs typeface="굴림체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582098" y="940454"/>
          <a:ext cx="6111240" cy="84613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69010"/>
                <a:gridCol w="2571115"/>
                <a:gridCol w="2571115"/>
              </a:tblGrid>
              <a:tr h="61169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82575" indent="-208915">
                        <a:lnSpc>
                          <a:spcPct val="100000"/>
                        </a:lnSpc>
                        <a:spcBef>
                          <a:spcPts val="540"/>
                        </a:spcBef>
                        <a:buChar char="○"/>
                        <a:tabLst>
                          <a:tab pos="283210" algn="l"/>
                        </a:tabLst>
                      </a:pPr>
                      <a:r>
                        <a:rPr sz="1100" dirty="0">
                          <a:latin typeface="굴림체"/>
                          <a:cs typeface="굴림체"/>
                        </a:rPr>
                        <a:t>2022년 세입세출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예산</a:t>
                      </a:r>
                      <a:r>
                        <a:rPr sz="1100" spc="-25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보고</a:t>
                      </a:r>
                      <a:endParaRPr sz="1100">
                        <a:latin typeface="굴림체"/>
                        <a:cs typeface="굴림체"/>
                      </a:endParaRPr>
                    </a:p>
                    <a:p>
                      <a:pPr marL="282575" marR="719455" indent="-139065">
                        <a:lnSpc>
                          <a:spcPts val="1760"/>
                        </a:lnSpc>
                        <a:spcBef>
                          <a:spcPts val="120"/>
                        </a:spcBef>
                      </a:pPr>
                      <a:r>
                        <a:rPr sz="1100" dirty="0">
                          <a:latin typeface="굴림체"/>
                          <a:cs typeface="굴림체"/>
                        </a:rPr>
                        <a:t>-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박지영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위원: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세입 총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2,570,920,000원 사업수익</a:t>
                      </a:r>
                      <a:r>
                        <a:rPr sz="1100" spc="-65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806,875,000원  (413,125,000원▼) 보조금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1,120,845,000원(37,037,000원▲)</a:t>
                      </a:r>
                      <a:endParaRPr sz="1100">
                        <a:latin typeface="굴림체"/>
                        <a:cs typeface="굴림체"/>
                      </a:endParaRPr>
                    </a:p>
                    <a:p>
                      <a:pPr marL="282575" marR="436880">
                        <a:lnSpc>
                          <a:spcPts val="1750"/>
                        </a:lnSpc>
                        <a:spcBef>
                          <a:spcPts val="5"/>
                        </a:spcBef>
                      </a:pPr>
                      <a:r>
                        <a:rPr sz="1100" dirty="0">
                          <a:latin typeface="굴림체"/>
                          <a:cs typeface="굴림체"/>
                        </a:rPr>
                        <a:t>후원금 15,000,000원(2,000,000원▲) 법인전입금 70,000,000원  전년도이월금 502,000,000원(443,794,958원▲)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잡수입</a:t>
                      </a:r>
                      <a:r>
                        <a:rPr sz="1100" spc="-25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56,200,000원</a:t>
                      </a:r>
                      <a:endParaRPr sz="1100">
                        <a:latin typeface="굴림체"/>
                        <a:cs typeface="굴림체"/>
                      </a:endParaRPr>
                    </a:p>
                    <a:p>
                      <a:pPr marL="282575" marR="507365">
                        <a:lnSpc>
                          <a:spcPts val="1760"/>
                        </a:lnSpc>
                      </a:pPr>
                      <a:r>
                        <a:rPr sz="1100" dirty="0">
                          <a:latin typeface="굴림체"/>
                          <a:cs typeface="굴림체"/>
                        </a:rPr>
                        <a:t>(5,174,958원▼)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세출 총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2,570,920,000원 사무비</a:t>
                      </a:r>
                      <a:r>
                        <a:rPr sz="1100" spc="-35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1,992,590,000원  (112,622,000원▲) 재산조성비</a:t>
                      </a:r>
                      <a:r>
                        <a:rPr sz="1100" spc="-10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105,000,000원(46,000,000원▲)</a:t>
                      </a:r>
                      <a:endParaRPr sz="1100">
                        <a:latin typeface="굴림체"/>
                        <a:cs typeface="굴림체"/>
                      </a:endParaRPr>
                    </a:p>
                    <a:p>
                      <a:pPr marL="282575">
                        <a:lnSpc>
                          <a:spcPct val="100000"/>
                        </a:lnSpc>
                        <a:spcBef>
                          <a:spcPts val="300"/>
                        </a:spcBef>
                      </a:pPr>
                      <a:r>
                        <a:rPr sz="1100" dirty="0">
                          <a:latin typeface="굴림체"/>
                          <a:cs typeface="굴림체"/>
                        </a:rPr>
                        <a:t>사업비 471,558,000원(94,080,000원▲)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예비비</a:t>
                      </a:r>
                      <a:r>
                        <a:rPr sz="1100" spc="-15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1,770,000원(10,000원▼)</a:t>
                      </a:r>
                      <a:endParaRPr sz="1100">
                        <a:latin typeface="굴림체"/>
                        <a:cs typeface="굴림체"/>
                      </a:endParaRPr>
                    </a:p>
                    <a:p>
                      <a:pPr marL="282575">
                        <a:lnSpc>
                          <a:spcPct val="132900"/>
                        </a:lnSpc>
                        <a:spcBef>
                          <a:spcPts val="5"/>
                        </a:spcBef>
                      </a:pPr>
                      <a:r>
                        <a:rPr sz="1100" dirty="0">
                          <a:latin typeface="굴림체"/>
                          <a:cs typeface="굴림체"/>
                        </a:rPr>
                        <a:t>입니다.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사업수익은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매출을 보수적으로 세웠으나 마케팅은 적극적으로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하 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겠습니다.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사무비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인상은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근로장애인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및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종사자 인건비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등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상승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분 반영 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하였습니다.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예산 관련 질문</a:t>
                      </a:r>
                      <a:r>
                        <a:rPr sz="1100" spc="-40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있으십니까?</a:t>
                      </a:r>
                      <a:endParaRPr sz="1100">
                        <a:latin typeface="굴림체"/>
                        <a:cs typeface="굴림체"/>
                      </a:endParaRPr>
                    </a:p>
                    <a:p>
                      <a:pPr marL="143510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sz="1100" dirty="0">
                          <a:latin typeface="굴림체"/>
                          <a:cs typeface="굴림체"/>
                        </a:rPr>
                        <a:t>- 이동성, 나병호, 장선미, 윤철웅, 박항규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위원:</a:t>
                      </a:r>
                      <a:r>
                        <a:rPr sz="1100" spc="-40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없습니다.</a:t>
                      </a:r>
                      <a:endParaRPr sz="1100">
                        <a:latin typeface="굴림체"/>
                        <a:cs typeface="굴림체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82575" indent="-208915">
                        <a:lnSpc>
                          <a:spcPct val="100000"/>
                        </a:lnSpc>
                        <a:spcBef>
                          <a:spcPts val="919"/>
                        </a:spcBef>
                        <a:buChar char="○"/>
                        <a:tabLst>
                          <a:tab pos="283210" algn="l"/>
                        </a:tabLst>
                      </a:pPr>
                      <a:r>
                        <a:rPr sz="1100" dirty="0">
                          <a:latin typeface="굴림체"/>
                          <a:cs typeface="굴림체"/>
                        </a:rPr>
                        <a:t>2022년 사업계획</a:t>
                      </a:r>
                      <a:r>
                        <a:rPr sz="1100" spc="-15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심의</a:t>
                      </a:r>
                      <a:endParaRPr sz="1100">
                        <a:latin typeface="굴림체"/>
                        <a:cs typeface="굴림체"/>
                      </a:endParaRPr>
                    </a:p>
                    <a:p>
                      <a:pPr marL="282575" indent="-139065">
                        <a:lnSpc>
                          <a:spcPct val="133300"/>
                        </a:lnSpc>
                        <a:buChar char="-"/>
                        <a:tabLst>
                          <a:tab pos="297180" algn="l"/>
                        </a:tabLst>
                      </a:pPr>
                      <a:r>
                        <a:rPr sz="1100" dirty="0">
                          <a:latin typeface="굴림체"/>
                          <a:cs typeface="굴림체"/>
                        </a:rPr>
                        <a:t>박지영 위원: 2021년 사업계획과 동일하며 인권상황조사를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더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추가하였습 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니다.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배포하신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자료를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참고하시기 바랍니다.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질문</a:t>
                      </a:r>
                      <a:r>
                        <a:rPr sz="1100" spc="-70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있습니까?</a:t>
                      </a:r>
                      <a:endParaRPr sz="1100">
                        <a:latin typeface="굴림체"/>
                        <a:cs typeface="굴림체"/>
                      </a:endParaRPr>
                    </a:p>
                    <a:p>
                      <a:pPr marL="282575" indent="-139065">
                        <a:lnSpc>
                          <a:spcPct val="100000"/>
                        </a:lnSpc>
                        <a:spcBef>
                          <a:spcPts val="430"/>
                        </a:spcBef>
                        <a:buChar char="-"/>
                        <a:tabLst>
                          <a:tab pos="283210" algn="l"/>
                        </a:tabLst>
                      </a:pPr>
                      <a:r>
                        <a:rPr sz="1100" dirty="0">
                          <a:latin typeface="굴림체"/>
                          <a:cs typeface="굴림체"/>
                        </a:rPr>
                        <a:t>이동성, 나병호, 장선미, 윤철웅, 박항규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위원:</a:t>
                      </a:r>
                      <a:r>
                        <a:rPr sz="1100" spc="-25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없습니다.</a:t>
                      </a:r>
                      <a:endParaRPr sz="1100">
                        <a:latin typeface="굴림체"/>
                        <a:cs typeface="굴림체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82575" indent="-208915">
                        <a:lnSpc>
                          <a:spcPct val="100000"/>
                        </a:lnSpc>
                        <a:spcBef>
                          <a:spcPts val="935"/>
                        </a:spcBef>
                        <a:buChar char="○"/>
                        <a:tabLst>
                          <a:tab pos="283210" algn="l"/>
                        </a:tabLst>
                      </a:pPr>
                      <a:r>
                        <a:rPr sz="1100" spc="0" dirty="0">
                          <a:latin typeface="굴림체"/>
                          <a:cs typeface="굴림체"/>
                        </a:rPr>
                        <a:t>정책</a:t>
                      </a:r>
                      <a:r>
                        <a:rPr sz="1100" spc="-15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건의</a:t>
                      </a:r>
                      <a:endParaRPr sz="1100">
                        <a:latin typeface="굴림체"/>
                        <a:cs typeface="굴림체"/>
                      </a:endParaRPr>
                    </a:p>
                    <a:p>
                      <a:pPr marL="322580" indent="-179070">
                        <a:lnSpc>
                          <a:spcPts val="1760"/>
                        </a:lnSpc>
                        <a:spcBef>
                          <a:spcPts val="120"/>
                        </a:spcBef>
                        <a:buChar char="-"/>
                        <a:tabLst>
                          <a:tab pos="298450" algn="l"/>
                        </a:tabLst>
                      </a:pPr>
                      <a:r>
                        <a:rPr sz="1100" spc="-35" dirty="0">
                          <a:latin typeface="굴림체"/>
                          <a:cs typeface="굴림체"/>
                        </a:rPr>
                        <a:t>윤철웅 </a:t>
                      </a:r>
                      <a:r>
                        <a:rPr sz="1100" spc="-70" dirty="0">
                          <a:latin typeface="굴림체"/>
                          <a:cs typeface="굴림체"/>
                        </a:rPr>
                        <a:t>위원: </a:t>
                      </a:r>
                      <a:r>
                        <a:rPr sz="1100" spc="-65" dirty="0">
                          <a:latin typeface="굴림체"/>
                          <a:cs typeface="굴림체"/>
                        </a:rPr>
                        <a:t>차오름 </a:t>
                      </a:r>
                      <a:r>
                        <a:rPr sz="1100" spc="-30" dirty="0">
                          <a:latin typeface="굴림체"/>
                          <a:cs typeface="굴림체"/>
                        </a:rPr>
                        <a:t>근로장애인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및 </a:t>
                      </a:r>
                      <a:r>
                        <a:rPr sz="1100" spc="-30" dirty="0">
                          <a:latin typeface="굴림체"/>
                          <a:cs typeface="굴림체"/>
                        </a:rPr>
                        <a:t>종사자, </a:t>
                      </a:r>
                      <a:r>
                        <a:rPr sz="1100" spc="-15" dirty="0">
                          <a:latin typeface="굴림체"/>
                          <a:cs typeface="굴림체"/>
                        </a:rPr>
                        <a:t>경영 </a:t>
                      </a:r>
                      <a:r>
                        <a:rPr sz="1100" spc="-25" dirty="0">
                          <a:latin typeface="굴림체"/>
                          <a:cs typeface="굴림체"/>
                        </a:rPr>
                        <a:t>전반에 </a:t>
                      </a:r>
                      <a:r>
                        <a:rPr sz="1100" spc="-15" dirty="0">
                          <a:latin typeface="굴림체"/>
                          <a:cs typeface="굴림체"/>
                        </a:rPr>
                        <a:t>대해 정책 </a:t>
                      </a:r>
                      <a:r>
                        <a:rPr sz="1100" spc="-25" dirty="0">
                          <a:latin typeface="굴림체"/>
                          <a:cs typeface="굴림체"/>
                        </a:rPr>
                        <a:t>건의가 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있으시면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제언 해 주시기</a:t>
                      </a:r>
                      <a:r>
                        <a:rPr sz="1100" spc="-60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바랍니다.</a:t>
                      </a:r>
                      <a:endParaRPr sz="1100">
                        <a:latin typeface="굴림체"/>
                        <a:cs typeface="굴림체"/>
                      </a:endParaRPr>
                    </a:p>
                    <a:p>
                      <a:pPr marL="282575" indent="-139065">
                        <a:lnSpc>
                          <a:spcPts val="1750"/>
                        </a:lnSpc>
                        <a:spcBef>
                          <a:spcPts val="10"/>
                        </a:spcBef>
                        <a:buChar char="-"/>
                        <a:tabLst>
                          <a:tab pos="287655" algn="l"/>
                        </a:tabLst>
                      </a:pPr>
                      <a:r>
                        <a:rPr sz="1100" dirty="0">
                          <a:latin typeface="굴림체"/>
                          <a:cs typeface="굴림체"/>
                        </a:rPr>
                        <a:t>박항규 위원: 근로장애인들에게 자격증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취득을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위한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기관에서 교육이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가능 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한지요.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예를 들어 바리스타,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제빵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등</a:t>
                      </a:r>
                      <a:endParaRPr sz="1100">
                        <a:latin typeface="굴림체"/>
                        <a:cs typeface="굴림체"/>
                      </a:endParaRPr>
                    </a:p>
                    <a:p>
                      <a:pPr marL="282575" marR="235585" indent="-139065">
                        <a:lnSpc>
                          <a:spcPts val="1760"/>
                        </a:lnSpc>
                        <a:buChar char="-"/>
                        <a:tabLst>
                          <a:tab pos="283210" algn="l"/>
                        </a:tabLst>
                      </a:pPr>
                      <a:r>
                        <a:rPr sz="1100" spc="0" dirty="0">
                          <a:latin typeface="굴림체"/>
                          <a:cs typeface="굴림체"/>
                        </a:rPr>
                        <a:t>윤철웅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위원: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종사자들간 회의를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통해 현실적으로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가능한지</a:t>
                      </a:r>
                      <a:r>
                        <a:rPr sz="1100" spc="-50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점검하도록 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하겠습니다.</a:t>
                      </a:r>
                      <a:endParaRPr sz="1100">
                        <a:latin typeface="굴림체"/>
                        <a:cs typeface="굴림체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82575" indent="-208915">
                        <a:lnSpc>
                          <a:spcPct val="100000"/>
                        </a:lnSpc>
                        <a:spcBef>
                          <a:spcPts val="790"/>
                        </a:spcBef>
                        <a:buChar char="○"/>
                        <a:tabLst>
                          <a:tab pos="283210" algn="l"/>
                        </a:tabLst>
                      </a:pPr>
                      <a:r>
                        <a:rPr sz="1100" spc="0" dirty="0">
                          <a:latin typeface="굴림체"/>
                          <a:cs typeface="굴림체"/>
                        </a:rPr>
                        <a:t>윤철웅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위원: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기타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논의사항을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묻고, </a:t>
                      </a:r>
                      <a:r>
                        <a:rPr sz="1100" dirty="0">
                          <a:latin typeface="굴림체"/>
                          <a:cs typeface="굴림체"/>
                        </a:rPr>
                        <a:t>없음을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확인 </a:t>
                      </a:r>
                      <a:r>
                        <a:rPr sz="1100" spc="0" dirty="0">
                          <a:latin typeface="굴림체"/>
                          <a:cs typeface="굴림체"/>
                        </a:rPr>
                        <a:t>후 폐회</a:t>
                      </a:r>
                      <a:r>
                        <a:rPr sz="1100" spc="-70" dirty="0">
                          <a:latin typeface="굴림체"/>
                          <a:cs typeface="굴림체"/>
                        </a:rPr>
                        <a:t> </a:t>
                      </a:r>
                      <a:r>
                        <a:rPr sz="1100" spc="-5" dirty="0">
                          <a:latin typeface="굴림체"/>
                          <a:cs typeface="굴림체"/>
                        </a:rPr>
                        <a:t>선언.</a:t>
                      </a:r>
                      <a:endParaRPr sz="1100">
                        <a:latin typeface="굴림체"/>
                        <a:cs typeface="굴림체"/>
                      </a:endParaRPr>
                    </a:p>
                  </a:txBody>
                  <a:tcPr marL="0" marR="0" marT="6858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3444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207645">
                        <a:lnSpc>
                          <a:spcPct val="100000"/>
                        </a:lnSpc>
                        <a:spcBef>
                          <a:spcPts val="925"/>
                        </a:spcBef>
                      </a:pPr>
                      <a:r>
                        <a:rPr sz="1100" dirty="0">
                          <a:latin typeface="굴림체"/>
                          <a:cs typeface="굴림체"/>
                        </a:rPr>
                        <a:t>진행사진</a:t>
                      </a:r>
                      <a:endParaRPr sz="1100">
                        <a:latin typeface="굴림체"/>
                        <a:cs typeface="굴림체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000000"/>
                      </a:solidFill>
                      <a:prstDash val="solid"/>
                    </a:lnL>
                    <a:lnR w="9525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4" name="object 4"/>
          <p:cNvSpPr/>
          <p:nvPr/>
        </p:nvSpPr>
        <p:spPr>
          <a:xfrm>
            <a:off x="1554797" y="7096480"/>
            <a:ext cx="2570988" cy="22747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125798" y="7082790"/>
            <a:ext cx="2570988" cy="230060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619</Words>
  <Application>Microsoft Office PowerPoint</Application>
  <PresentationFormat>사용자 지정</PresentationFormat>
  <Paragraphs>79</Paragraphs>
  <Slides>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Office Theme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국장</dc:creator>
  <cp:lastModifiedBy>차오름pc</cp:lastModifiedBy>
  <cp:revision>1</cp:revision>
  <dcterms:created xsi:type="dcterms:W3CDTF">2021-12-07T08:47:28Z</dcterms:created>
  <dcterms:modified xsi:type="dcterms:W3CDTF">2021-12-07T08:59:29Z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2021-12-07T00:00:00Z</vt:filetime>
  </property>
  <property fmtid="{D5CDD505-2E9C-101B-9397-08002B2CF9AE}" pid="3" name="Creator">
    <vt:lpwstr>한컴오피스 한글 2018</vt:lpwstr>
  </property>
  <property fmtid="{D5CDD505-2E9C-101B-9397-08002B2CF9AE}" pid="4" name="LastSaved">
    <vt:filetime>2021-12-07T00:00:00Z</vt:filetime>
  </property>
</Properties>
</file>